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30" r:id="rId5"/>
    <p:sldId id="345" r:id="rId6"/>
    <p:sldId id="338" r:id="rId7"/>
    <p:sldId id="342" r:id="rId8"/>
    <p:sldId id="346" r:id="rId9"/>
    <p:sldId id="344" r:id="rId10"/>
    <p:sldId id="340" r:id="rId11"/>
    <p:sldId id="341" r:id="rId12"/>
    <p:sldId id="339" r:id="rId13"/>
    <p:sldId id="335" r:id="rId14"/>
    <p:sldId id="336" r:id="rId15"/>
    <p:sldId id="337" r:id="rId16"/>
  </p:sldIdLst>
  <p:sldSz cx="12192000" cy="6858000"/>
  <p:notesSz cx="7010400" cy="9296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4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BBE"/>
    <a:srgbClr val="00BCE4"/>
    <a:srgbClr val="FFFFFF"/>
    <a:srgbClr val="FBCE20"/>
    <a:srgbClr val="B3282D"/>
    <a:srgbClr val="F07F09"/>
    <a:srgbClr val="004B8D"/>
    <a:srgbClr val="0065A4"/>
    <a:srgbClr val="000099"/>
    <a:srgbClr val="034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3" autoAdjust="0"/>
    <p:restoredTop sz="97666" autoAdjust="0"/>
  </p:normalViewPr>
  <p:slideViewPr>
    <p:cSldViewPr snapToGrid="0">
      <p:cViewPr>
        <p:scale>
          <a:sx n="110" d="100"/>
          <a:sy n="110" d="100"/>
        </p:scale>
        <p:origin x="78" y="150"/>
      </p:cViewPr>
      <p:guideLst>
        <p:guide orient="horz" pos="3838"/>
        <p:guide pos="45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8" d="100"/>
        <a:sy n="88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28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290245528274693"/>
          <c:y val="8.1229520218940005E-2"/>
          <c:w val="0.61803040402918474"/>
          <c:h val="0.7544597171248490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South</c:v>
                </c:pt>
              </c:strCache>
            </c:strRef>
          </c:tx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150</c:v>
                </c:pt>
                <c:pt idx="1">
                  <c:v>307</c:v>
                </c:pt>
                <c:pt idx="2">
                  <c:v>215</c:v>
                </c:pt>
                <c:pt idx="3">
                  <c:v>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AED-451D-99CA-3BA0271C2E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East</c:v>
                </c:pt>
              </c:strCache>
            </c:strRef>
          </c:tx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63</c:v>
                </c:pt>
                <c:pt idx="1">
                  <c:v>405</c:v>
                </c:pt>
                <c:pt idx="2">
                  <c:v>535</c:v>
                </c:pt>
                <c:pt idx="3">
                  <c:v>283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AED-451D-99CA-3BA0271C2E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North</c:v>
                </c:pt>
              </c:strCache>
            </c:strRef>
          </c:tx>
          <c:marker>
            <c:symbol val="none"/>
          </c:marker>
          <c:xVal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225</c:v>
                </c:pt>
                <c:pt idx="2">
                  <c:v>358</c:v>
                </c:pt>
                <c:pt idx="3">
                  <c:v>268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AED-451D-99CA-3BA0271C2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761056"/>
        <c:axId val="170791728"/>
      </c:scatterChart>
      <c:valAx>
        <c:axId val="170761056"/>
        <c:scaling>
          <c:orientation val="minMax"/>
          <c:max val="4"/>
          <c:min val="1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+mj-lt"/>
                <a:cs typeface="Arial" pitchFamily="34" charset="0"/>
              </a:defRPr>
            </a:pPr>
            <a:endParaRPr lang="en-US"/>
          </a:p>
        </c:txPr>
        <c:crossAx val="170791728"/>
        <c:crosses val="autoZero"/>
        <c:crossBetween val="midCat"/>
      </c:valAx>
      <c:valAx>
        <c:axId val="1707917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076105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8537315298300203"/>
          <c:y val="0.30492539776193395"/>
          <c:w val="0.19111094137688431"/>
          <c:h val="0.4113160894826865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>
              <a:latin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619" y="0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/>
          <a:lstStyle>
            <a:lvl1pPr algn="r">
              <a:defRPr sz="1200"/>
            </a:lvl1pPr>
          </a:lstStyle>
          <a:p>
            <a:fld id="{CC558CBA-893A-4DBE-9B02-2C9AD32953C1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88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619" y="8829688"/>
            <a:ext cx="3037212" cy="466712"/>
          </a:xfrm>
          <a:prstGeom prst="rect">
            <a:avLst/>
          </a:prstGeom>
        </p:spPr>
        <p:txBody>
          <a:bodyPr vert="horz" lIns="90663" tIns="45331" rIns="90663" bIns="45331" rtlCol="0" anchor="b"/>
          <a:lstStyle>
            <a:lvl1pPr algn="r">
              <a:defRPr sz="1200"/>
            </a:lvl1pPr>
          </a:lstStyle>
          <a:p>
            <a:fld id="{B0C6A3EF-9FC7-4D62-ADE9-ED4B5B54F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06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65C58875-E93A-41D8-95F9-BF6DB4C6F479}" type="datetimeFigureOut">
              <a:rPr lang="en-CA" smtClean="0"/>
              <a:pPr/>
              <a:t>2019-07-18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</p:spPr>
        <p:txBody>
          <a:bodyPr vert="horz" lIns="93167" tIns="46584" rIns="93167" bIns="4658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EABADF3B-7EFC-4A41-8083-E8BCAC0B1F4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17758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7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548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93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  <p:pic>
        <p:nvPicPr>
          <p:cNvPr id="5" name="Picture 2" descr="C:\Users\hubermc\Desktop\AFRL_Shield_Logo_2011_PMS_color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8501" y="1871436"/>
            <a:ext cx="4174999" cy="41483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0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body content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>
            <a:lvl1pPr marL="360363" indent="-93663" defTabSz="893763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539750" algn="l"/>
              </a:tabLst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8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lue Rectangle Lower Right"/>
          <p:cNvSpPr/>
          <p:nvPr/>
        </p:nvSpPr>
        <p:spPr>
          <a:xfrm>
            <a:off x="6197600" y="38862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7" name="Blue Rectangle Lower Left"/>
          <p:cNvSpPr/>
          <p:nvPr/>
        </p:nvSpPr>
        <p:spPr>
          <a:xfrm>
            <a:off x="508000" y="38862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6" name="Blue Rectangle Upper Left"/>
          <p:cNvSpPr/>
          <p:nvPr/>
        </p:nvSpPr>
        <p:spPr>
          <a:xfrm>
            <a:off x="508000" y="14478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4" name="Blue Rectangle Upper Right"/>
          <p:cNvSpPr/>
          <p:nvPr/>
        </p:nvSpPr>
        <p:spPr>
          <a:xfrm>
            <a:off x="6197600" y="1447800"/>
            <a:ext cx="5472608" cy="2254736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Body Content Upper Right"/>
          <p:cNvSpPr>
            <a:spLocks noGrp="1"/>
          </p:cNvSpPr>
          <p:nvPr>
            <p:ph sz="half" idx="1"/>
          </p:nvPr>
        </p:nvSpPr>
        <p:spPr>
          <a:xfrm>
            <a:off x="6197600" y="14478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 Content Lower Left"/>
          <p:cNvSpPr>
            <a:spLocks noGrp="1"/>
          </p:cNvSpPr>
          <p:nvPr>
            <p:ph sz="half" idx="13"/>
          </p:nvPr>
        </p:nvSpPr>
        <p:spPr>
          <a:xfrm>
            <a:off x="609600" y="38862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 baseline="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 Content Lower Right"/>
          <p:cNvSpPr>
            <a:spLocks noGrp="1"/>
          </p:cNvSpPr>
          <p:nvPr>
            <p:ph sz="half" idx="14"/>
          </p:nvPr>
        </p:nvSpPr>
        <p:spPr>
          <a:xfrm>
            <a:off x="6197600" y="38862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Body Content Upper Left"/>
          <p:cNvSpPr>
            <a:spLocks noGrp="1"/>
          </p:cNvSpPr>
          <p:nvPr>
            <p:ph sz="half" idx="15"/>
          </p:nvPr>
        </p:nvSpPr>
        <p:spPr>
          <a:xfrm>
            <a:off x="609600" y="1447800"/>
            <a:ext cx="5384800" cy="2209800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lue Rectangle Right Half"/>
          <p:cNvSpPr/>
          <p:nvPr/>
        </p:nvSpPr>
        <p:spPr>
          <a:xfrm>
            <a:off x="6197600" y="1371600"/>
            <a:ext cx="5472608" cy="4953000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12" name="Blue Rectangle Left Half"/>
          <p:cNvSpPr/>
          <p:nvPr/>
        </p:nvSpPr>
        <p:spPr>
          <a:xfrm>
            <a:off x="508000" y="1371600"/>
            <a:ext cx="5472608" cy="4953000"/>
          </a:xfrm>
          <a:prstGeom prst="round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Body Content Left Half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384800" cy="4525963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Body Content Right Half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384800" cy="4525963"/>
          </a:xfrm>
          <a:prstGeom prst="rect">
            <a:avLst/>
          </a:prstGeom>
          <a:noFill/>
        </p:spPr>
        <p:txBody>
          <a:bodyPr/>
          <a:lstStyle>
            <a:lvl1pPr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defRPr sz="1600" b="1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stribution Statement"/>
          <p:cNvSpPr txBox="1">
            <a:spLocks noChangeArrowheads="1"/>
          </p:cNvSpPr>
          <p:nvPr userDrawn="1"/>
        </p:nvSpPr>
        <p:spPr bwMode="auto">
          <a:xfrm>
            <a:off x="2255574" y="6594626"/>
            <a:ext cx="7680853" cy="215444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Arial" pitchFamily="34" charset="0"/>
              </a:rPr>
              <a:t>Place Proper DISTRIBUTION STATEMENT Here</a:t>
            </a:r>
            <a:endParaRPr lang="en-US" sz="8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1" name="object 14"/>
          <p:cNvSpPr txBox="1"/>
          <p:nvPr userDrawn="1"/>
        </p:nvSpPr>
        <p:spPr>
          <a:xfrm>
            <a:off x="0" y="-1723"/>
            <a:ext cx="12192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200" b="1" spc="-15" dirty="0">
                <a:solidFill>
                  <a:srgbClr val="669900"/>
                </a:solidFill>
                <a:latin typeface="Calibri"/>
                <a:cs typeface="Calibri"/>
              </a:rPr>
              <a:t>U</a:t>
            </a:r>
            <a:r>
              <a:rPr sz="1200" b="1" spc="-10" dirty="0">
                <a:solidFill>
                  <a:srgbClr val="669900"/>
                </a:solidFill>
                <a:latin typeface="Calibri"/>
                <a:cs typeface="Calibri"/>
              </a:rPr>
              <a:t>N</a:t>
            </a:r>
            <a:r>
              <a:rPr sz="1200" b="1" dirty="0">
                <a:solidFill>
                  <a:srgbClr val="669900"/>
                </a:solidFill>
                <a:latin typeface="Calibri"/>
                <a:cs typeface="Calibri"/>
              </a:rPr>
              <a:t>C</a:t>
            </a:r>
            <a:r>
              <a:rPr sz="1200" b="1" spc="-10" dirty="0">
                <a:solidFill>
                  <a:srgbClr val="669900"/>
                </a:solidFill>
                <a:latin typeface="Calibri"/>
                <a:cs typeface="Calibri"/>
              </a:rPr>
              <a:t>LA</a:t>
            </a:r>
            <a:r>
              <a:rPr sz="1200" b="1" spc="-15" dirty="0">
                <a:solidFill>
                  <a:srgbClr val="669900"/>
                </a:solidFill>
                <a:latin typeface="Calibri"/>
                <a:cs typeface="Calibri"/>
              </a:rPr>
              <a:t>SS</a:t>
            </a:r>
            <a:r>
              <a:rPr sz="1200" b="1" spc="-5" dirty="0">
                <a:solidFill>
                  <a:srgbClr val="669900"/>
                </a:solidFill>
                <a:latin typeface="Calibri"/>
                <a:cs typeface="Calibri"/>
              </a:rPr>
              <a:t>IFIE</a:t>
            </a:r>
            <a:r>
              <a:rPr sz="1200" b="1" dirty="0">
                <a:solidFill>
                  <a:srgbClr val="669900"/>
                </a:solidFill>
                <a:latin typeface="Calibri"/>
                <a:cs typeface="Calibri"/>
              </a:rPr>
              <a:t>D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1" name="Blue Line Under Logos"/>
          <p:cNvSpPr>
            <a:spLocks noChangeArrowheads="1"/>
          </p:cNvSpPr>
          <p:nvPr userDrawn="1"/>
        </p:nvSpPr>
        <p:spPr bwMode="auto">
          <a:xfrm>
            <a:off x="0" y="1092771"/>
            <a:ext cx="12192000" cy="45719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22" name="Picture 2" descr="C:\Users\hubermc\Desktop\AFRL_Shield_Logo_2011_PMS_colors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4165" y="89811"/>
            <a:ext cx="954051" cy="947964"/>
          </a:xfrm>
          <a:prstGeom prst="rect">
            <a:avLst/>
          </a:prstGeom>
          <a:noFill/>
        </p:spPr>
      </p:pic>
      <p:pic>
        <p:nvPicPr>
          <p:cNvPr id="23" name="Picture 22" descr="blue_std"/>
          <p:cNvPicPr>
            <a:picLocks noChangeAspect="1" noChangeArrowheads="1"/>
          </p:cNvPicPr>
          <p:nvPr userDrawn="1"/>
        </p:nvPicPr>
        <p:blipFill>
          <a:blip r:embed="rId3" cstate="print"/>
          <a:srcRect l="14286" r="14286" b="19647"/>
          <a:stretch>
            <a:fillRect/>
          </a:stretch>
        </p:blipFill>
        <p:spPr bwMode="auto">
          <a:xfrm>
            <a:off x="111303" y="72302"/>
            <a:ext cx="1109168" cy="98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AFRL GLOBE LOGO NO TAG_colo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602929" y="6286500"/>
            <a:ext cx="1533872" cy="492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body content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>
            <a:lvl1pPr marL="360363" indent="-93663" defTabSz="893763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539750" algn="l"/>
              </a:tabLst>
              <a:defRPr sz="2800" b="1">
                <a:latin typeface="Arial" pitchFamily="34" charset="0"/>
                <a:cs typeface="Arial" pitchFamily="34" charset="0"/>
              </a:defRPr>
            </a:lvl1pPr>
            <a:lvl2pPr>
              <a:defRPr sz="2400" b="1">
                <a:latin typeface="Arial" pitchFamily="34" charset="0"/>
                <a:cs typeface="Arial" pitchFamily="34" charset="0"/>
              </a:defRPr>
            </a:lvl2pPr>
            <a:lvl3pPr>
              <a:defRPr sz="2000" b="1">
                <a:latin typeface="Arial" pitchFamily="34" charset="0"/>
                <a:cs typeface="Arial" pitchFamily="34" charset="0"/>
              </a:defRPr>
            </a:lvl3pPr>
            <a:lvl4pPr>
              <a:defRPr sz="1800" b="1">
                <a:latin typeface="Arial" pitchFamily="34" charset="0"/>
                <a:cs typeface="Arial" pitchFamily="34" charset="0"/>
              </a:defRPr>
            </a:lvl4pPr>
            <a:lvl5pPr>
              <a:buFont typeface="Arial" pitchFamily="34" charset="0"/>
              <a:buChar char="•"/>
              <a:defRPr sz="1800"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1" y="87428"/>
            <a:ext cx="9127879" cy="838200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1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41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lue Line Under Logos"/>
          <p:cNvSpPr>
            <a:spLocks noChangeArrowheads="1"/>
          </p:cNvSpPr>
          <p:nvPr userDrawn="1"/>
        </p:nvSpPr>
        <p:spPr bwMode="auto">
          <a:xfrm>
            <a:off x="0" y="1092771"/>
            <a:ext cx="12192000" cy="45719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6" name="Picture 45" descr="blue_std"/>
          <p:cNvPicPr>
            <a:picLocks noChangeAspect="1" noChangeArrowheads="1"/>
          </p:cNvPicPr>
          <p:nvPr userDrawn="1"/>
        </p:nvPicPr>
        <p:blipFill>
          <a:blip r:embed="rId12" cstate="print"/>
          <a:srcRect l="14286" r="14286" b="19647"/>
          <a:stretch>
            <a:fillRect/>
          </a:stretch>
        </p:blipFill>
        <p:spPr bwMode="auto">
          <a:xfrm>
            <a:off x="111303" y="72302"/>
            <a:ext cx="1109168" cy="98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04651"/>
            <a:ext cx="2362199" cy="8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167"/>
          <p:cNvSpPr txBox="1"/>
          <p:nvPr userDrawn="1"/>
        </p:nvSpPr>
        <p:spPr>
          <a:xfrm>
            <a:off x="5105400" y="6400800"/>
            <a:ext cx="6858000" cy="2286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lIns="78373" tIns="39187" rIns="78373" bIns="39187" rtlCol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i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“DISTRIBUTION C – Distribution authorized to U.S. Government Agencies and their contractors; Technical content.</a:t>
            </a:r>
            <a:r>
              <a:rPr lang="en-US" sz="1000" i="1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J</a:t>
            </a:r>
            <a:r>
              <a:rPr lang="en-US" sz="1000" i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uly 31, 2019.” 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49" r:id="rId2"/>
    <p:sldLayoutId id="2147483705" r:id="rId3"/>
    <p:sldLayoutId id="2147483702" r:id="rId4"/>
    <p:sldLayoutId id="2147483698" r:id="rId5"/>
    <p:sldLayoutId id="2147483699" r:id="rId6"/>
    <p:sldLayoutId id="2147483695" r:id="rId7"/>
    <p:sldLayoutId id="2147483704" r:id="rId8"/>
    <p:sldLayoutId id="2147483706" r:id="rId9"/>
    <p:sldLayoutId id="2147483707" r:id="rId10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0" y="2362200"/>
            <a:ext cx="1036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The following slides are guidance for preparing the technical briefing and to maintain consistency among the briefings. 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briefing must be a </a:t>
            </a:r>
            <a:r>
              <a:rPr lang="en-US" u="sng" dirty="0"/>
              <a:t>maximum of five (5</a:t>
            </a:r>
            <a:r>
              <a:rPr lang="en-US" dirty="0"/>
              <a:t>) PowerPoint slides.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animations or links to other slides/sites/documents are allowed.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Use an Arial font and select the appropriate font sizes for headers, sub-headers and text.</a:t>
            </a:r>
          </a:p>
          <a:p>
            <a:pPr lvl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Directorate:  Please use “Space Vehicles” or “Directed Energy”</a:t>
            </a: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0" y="1066800"/>
            <a:ext cx="12192000" cy="333614"/>
          </a:xfrm>
          <a:prstGeom prst="rect">
            <a:avLst/>
          </a:prstGeom>
          <a:solidFill>
            <a:srgbClr val="004B8D"/>
          </a:solidFill>
        </p:spPr>
        <p:txBody>
          <a:bodyPr>
            <a:noAutofit/>
          </a:bodyPr>
          <a:lstStyle>
            <a:lvl1pPr>
              <a:buNone/>
              <a:tabLst>
                <a:tab pos="3603625" algn="l"/>
                <a:tab pos="5486400" algn="l"/>
                <a:tab pos="6858000" algn="l"/>
                <a:tab pos="8007350" algn="l"/>
              </a:tabLst>
              <a:defRPr sz="1200" b="1" i="1">
                <a:solidFill>
                  <a:schemeClr val="bg1"/>
                </a:solidFill>
              </a:defRPr>
            </a:lvl1pPr>
            <a:lvl2pPr>
              <a:defRPr sz="1200" b="1" i="1">
                <a:solidFill>
                  <a:schemeClr val="bg1"/>
                </a:solidFill>
              </a:defRPr>
            </a:lvl2pPr>
            <a:lvl3pPr>
              <a:defRPr sz="1200" b="1" i="1">
                <a:solidFill>
                  <a:schemeClr val="bg1"/>
                </a:solidFill>
              </a:defRPr>
            </a:lvl3pPr>
            <a:lvl4pPr>
              <a:defRPr sz="1200" b="1" i="1">
                <a:solidFill>
                  <a:schemeClr val="bg1"/>
                </a:solidFill>
              </a:defRPr>
            </a:lvl4pPr>
            <a:lvl5pPr>
              <a:defRPr sz="1200" b="1" i="1">
                <a:solidFill>
                  <a:schemeClr val="bg1"/>
                </a:solidFill>
              </a:defRPr>
            </a:lvl5pPr>
          </a:lstStyle>
          <a:p>
            <a:pPr marL="1410718" indent="-1410718">
              <a:spcBef>
                <a:spcPct val="20000"/>
              </a:spcBef>
              <a:tabLst>
                <a:tab pos="6601856" algn="l"/>
                <a:tab pos="10384452" algn="l"/>
                <a:tab pos="20689987" algn="l"/>
                <a:tab pos="28527309" algn="l"/>
                <a:tab pos="31512567" algn="l"/>
              </a:tabLst>
              <a:defRPr/>
            </a:pPr>
            <a:r>
              <a:rPr lang="en-US" sz="1400" dirty="0"/>
              <a:t>  Dean Keithly	                              Space Vehicles                                                   PhD Candidate                                              Robert </a:t>
            </a:r>
            <a:r>
              <a:rPr lang="en-US" sz="1400" dirty="0" err="1"/>
              <a:t>Sivilli</a:t>
            </a:r>
            <a:r>
              <a:rPr lang="en-US" sz="1400" dirty="0"/>
              <a:t>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F7AFF-383A-4D19-8BBD-53578B770647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046" y="152400"/>
            <a:ext cx="6845909" cy="838200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5954" y="1501886"/>
            <a:ext cx="10978845" cy="4525963"/>
          </a:xfrm>
        </p:spPr>
        <p:txBody>
          <a:bodyPr/>
          <a:lstStyle/>
          <a:p>
            <a:pPr marL="233363" indent="-233363">
              <a:tabLst/>
            </a:pPr>
            <a:r>
              <a:rPr lang="en-US" sz="2000" dirty="0"/>
              <a:t>BLUF (Bottom Line Up Front)</a:t>
            </a:r>
          </a:p>
          <a:p>
            <a:pPr marL="233363" indent="-233363">
              <a:tabLst/>
            </a:pPr>
            <a:r>
              <a:rPr lang="en-US" sz="2000" dirty="0"/>
              <a:t>Main Points</a:t>
            </a:r>
          </a:p>
          <a:p>
            <a:pPr marL="233363" indent="-233363">
              <a:tabLst/>
            </a:pPr>
            <a:r>
              <a:rPr lang="en-US" sz="2000" dirty="0"/>
              <a:t>Support</a:t>
            </a:r>
          </a:p>
          <a:p>
            <a:pPr marL="233363" indent="-233363"/>
            <a:r>
              <a:rPr lang="en-US" sz="2000" dirty="0"/>
              <a:t>Conclusion</a:t>
            </a:r>
          </a:p>
          <a:p>
            <a:pPr lvl="0"/>
            <a:r>
              <a:rPr lang="en-US" sz="1800" b="0" dirty="0"/>
              <a:t>Explain the overall purpose of the research, e.g. what is the problem.</a:t>
            </a:r>
          </a:p>
          <a:p>
            <a:pPr lvl="0"/>
            <a:r>
              <a:rPr lang="en-US" sz="1800" b="0" dirty="0"/>
              <a:t>Explain your experimental approach, including reference of graphics if applicable, e.g. how you tackled the challenges and what options are possible to solve the problem.</a:t>
            </a:r>
          </a:p>
          <a:p>
            <a:pPr lvl="0"/>
            <a:r>
              <a:rPr lang="en-US" sz="1800" b="0" dirty="0"/>
              <a:t>Explain the potential future research, e.g., where the research should go next.</a:t>
            </a:r>
          </a:p>
          <a:p>
            <a:pPr marL="233363" indent="-233363"/>
            <a:endParaRPr lang="en-US" sz="1800" b="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514600" y="6477000"/>
            <a:ext cx="6716216" cy="23083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“DISTRIBUTION C – Distribution authorized to U.S. Government Agencies and their contractors; Technical content [date of poster session].” </a:t>
            </a:r>
            <a:endParaRPr lang="en-US" sz="90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3144B-D884-4018-B59E-40017F386EC4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29336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11277600" cy="4572000"/>
          </a:xfrm>
          <a:prstGeom prst="rect">
            <a:avLst/>
          </a:prstGeom>
          <a:effectLst/>
        </p:spPr>
        <p:txBody>
          <a:bodyPr>
            <a:noAutofit/>
          </a:bodyPr>
          <a:lstStyle/>
          <a:p>
            <a:pPr marL="452438" indent="-185738" defTabSz="893763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Goal: Professional, stand-alone briefings</a:t>
            </a:r>
          </a:p>
          <a:p>
            <a:pPr marL="892175" indent="-176213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Only use high-value data</a:t>
            </a:r>
          </a:p>
          <a:p>
            <a:pPr marL="1076325" indent="-173038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Use enough detail to describe meaning without oversimplifying message</a:t>
            </a:r>
          </a:p>
          <a:p>
            <a:pPr marL="1258888" indent="-182563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Use animation / build effects if they enhance or strengthen </a:t>
            </a:r>
            <a:br>
              <a:rPr lang="en-US" sz="1400" dirty="0">
                <a:latin typeface="Arial" pitchFamily="34" charset="0"/>
                <a:cs typeface="Arial" pitchFamily="34" charset="0"/>
              </a:rPr>
            </a:br>
            <a:r>
              <a:rPr lang="en-US" sz="1400" dirty="0">
                <a:latin typeface="Arial" pitchFamily="34" charset="0"/>
                <a:cs typeface="Arial" pitchFamily="34" charset="0"/>
              </a:rPr>
              <a:t>	your message</a:t>
            </a:r>
          </a:p>
          <a:p>
            <a:pPr marL="1430338" lvl="1" indent="-17145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Provide clear classification markings if classified</a:t>
            </a:r>
          </a:p>
          <a:p>
            <a:pPr marL="1258888" lvl="1">
              <a:lnSpc>
                <a:spcPct val="110000"/>
              </a:lnSpc>
              <a:spcBef>
                <a:spcPts val="600"/>
              </a:spcBef>
              <a:defRPr/>
            </a:pP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449263" indent="-180975" defTabSz="541338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Try to keep main bullets = one line</a:t>
            </a:r>
          </a:p>
          <a:p>
            <a:pPr marL="892175" indent="-185738" defTabSz="893763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Sub bullets provide more detail</a:t>
            </a:r>
          </a:p>
          <a:p>
            <a:pPr marL="1076325" indent="-174625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Avoid just one sub-bullet (if possible)</a:t>
            </a:r>
          </a:p>
          <a:p>
            <a:pPr marL="1258888" indent="-180975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Fourth level</a:t>
            </a:r>
          </a:p>
          <a:p>
            <a:pPr marL="1430338" indent="-177800">
              <a:lnSpc>
                <a:spcPct val="11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Fifth level</a:t>
            </a:r>
          </a:p>
          <a:p>
            <a:pPr marL="1260475" lvl="1" indent="-92075">
              <a:lnSpc>
                <a:spcPct val="110000"/>
              </a:lnSpc>
              <a:spcBef>
                <a:spcPts val="600"/>
              </a:spcBef>
              <a:tabLst>
                <a:tab pos="1344613" algn="l"/>
              </a:tabLst>
              <a:defRPr/>
            </a:pP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Slide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81A8A-B1E5-43DC-BE6A-175AC9B5F7C7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732917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1662332"/>
            <a:ext cx="11506200" cy="472440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Charts &amp; graphs help tell the story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Keep them simple, relevant, and readable</a:t>
            </a:r>
          </a:p>
          <a:p>
            <a:pPr marL="342900" indent="-342900">
              <a:spcBef>
                <a:spcPts val="600"/>
              </a:spcBef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 rot="-5400000">
            <a:off x="817911" y="3775930"/>
            <a:ext cx="26959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800" b="1" dirty="0"/>
              <a:t>Number of Storms in 1999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Bell Curve Charts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96200" y="2514600"/>
            <a:ext cx="2514600" cy="3657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spcBef>
                <a:spcPts val="600"/>
              </a:spcBef>
              <a:defRPr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Instructions for making a chart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Click the “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Insert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” tab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Click on the “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Chart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” button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Select  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>“X Y (Scatter)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” as chart to be inserted (it is the default selection)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Enter values in Excel spreadsheet that pops up when the chart is inserted on the PPT slide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Save PPT Slide and you are done!</a:t>
            </a:r>
          </a:p>
          <a:p>
            <a:pPr marL="342900" indent="-342900">
              <a:spcBef>
                <a:spcPts val="600"/>
              </a:spcBef>
              <a:defRPr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0" y="5791201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Use the “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ASPECT”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color palette for Bell Curve Charts. It should be the default selection. Click the ‘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Design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“ tab, click on the ‘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Colors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” button on the right side, click on ‘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Aspect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”</a:t>
            </a:r>
          </a:p>
        </p:txBody>
      </p:sp>
      <p:sp>
        <p:nvSpPr>
          <p:cNvPr id="8" name="Text Box 34"/>
          <p:cNvSpPr txBox="1">
            <a:spLocks noChangeArrowheads="1"/>
          </p:cNvSpPr>
          <p:nvPr/>
        </p:nvSpPr>
        <p:spPr bwMode="auto">
          <a:xfrm>
            <a:off x="2438400" y="2438401"/>
            <a:ext cx="914400" cy="5847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# of Storms</a:t>
            </a:r>
          </a:p>
        </p:txBody>
      </p:sp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4114800" y="5334001"/>
            <a:ext cx="1136506" cy="246221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Quarter</a:t>
            </a:r>
          </a:p>
        </p:txBody>
      </p:sp>
      <p:graphicFrame>
        <p:nvGraphicFramePr>
          <p:cNvPr id="12" name="Chart 11"/>
          <p:cNvGraphicFramePr/>
          <p:nvPr/>
        </p:nvGraphicFramePr>
        <p:xfrm>
          <a:off x="2514600" y="2971800"/>
          <a:ext cx="4876800" cy="2399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5FDCEB-C192-4172-8DD6-6C3A6F9494BE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330324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Colors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15811-7F50-46EE-B8BE-3A63C6336DE9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B19B4-2A4D-41E2-BFB0-F4F186609875}"/>
              </a:ext>
            </a:extLst>
          </p:cNvPr>
          <p:cNvSpPr txBox="1"/>
          <p:nvPr/>
        </p:nvSpPr>
        <p:spPr>
          <a:xfrm>
            <a:off x="5434148" y="276932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415706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Keplerian Orbital Element</a:t>
            </a:r>
          </a:p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Inter-dependence</a:t>
            </a:r>
          </a:p>
        </p:txBody>
      </p:sp>
      <p:pic>
        <p:nvPicPr>
          <p:cNvPr id="4" name="Picture 3" descr="A screen shot of a cage&#10;&#10;Description automatically generated">
            <a:extLst>
              <a:ext uri="{FF2B5EF4-FFF2-40B4-BE49-F238E27FC236}">
                <a16:creationId xmlns:a16="http://schemas.microsoft.com/office/drawing/2014/main" id="{F040FC5B-E2B1-48B4-8E16-F6FE441E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6" r="8695"/>
          <a:stretch/>
        </p:blipFill>
        <p:spPr>
          <a:xfrm>
            <a:off x="3810000" y="1143000"/>
            <a:ext cx="8305800" cy="51381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94E911-2252-4112-80B2-F9C5163B222D}"/>
              </a:ext>
            </a:extLst>
          </p:cNvPr>
          <p:cNvSpPr/>
          <p:nvPr/>
        </p:nvSpPr>
        <p:spPr>
          <a:xfrm>
            <a:off x="1752600" y="4237662"/>
            <a:ext cx="762000" cy="533400"/>
          </a:xfrm>
          <a:prstGeom prst="rect">
            <a:avLst/>
          </a:prstGeom>
          <a:solidFill>
            <a:srgbClr val="B3282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AA4CC6-36EA-40D2-B879-5649442FF6FE}"/>
              </a:ext>
            </a:extLst>
          </p:cNvPr>
          <p:cNvSpPr/>
          <p:nvPr/>
        </p:nvSpPr>
        <p:spPr>
          <a:xfrm>
            <a:off x="4957695" y="1278426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A684C1-7A05-4DDE-A4C0-EBCA027D93A0}"/>
              </a:ext>
            </a:extLst>
          </p:cNvPr>
          <p:cNvSpPr/>
          <p:nvPr/>
        </p:nvSpPr>
        <p:spPr>
          <a:xfrm>
            <a:off x="11468281" y="5326752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4F342E-86A2-47C3-85A6-9A1F6690C80C}"/>
              </a:ext>
            </a:extLst>
          </p:cNvPr>
          <p:cNvSpPr txBox="1"/>
          <p:nvPr/>
        </p:nvSpPr>
        <p:spPr>
          <a:xfrm rot="16200000">
            <a:off x="2193693" y="225704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CE4"/>
                </a:solidFill>
                <a:latin typeface="Arial" pitchFamily="34" charset="0"/>
                <a:cs typeface="Arial" pitchFamily="34" charset="0"/>
              </a:rPr>
              <a:t>Keplerian Orbital</a:t>
            </a:r>
          </a:p>
          <a:p>
            <a:pPr algn="ctr"/>
            <a:r>
              <a:rPr lang="en-US" dirty="0">
                <a:solidFill>
                  <a:srgbClr val="00BCE4"/>
                </a:solidFill>
                <a:latin typeface="Arial" pitchFamily="34" charset="0"/>
                <a:cs typeface="Arial" pitchFamily="34" charset="0"/>
              </a:rPr>
              <a:t>Elements (KOE)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819C74-63B8-4F67-BD5C-DC6776E379DE}"/>
              </a:ext>
            </a:extLst>
          </p:cNvPr>
          <p:cNvSpPr/>
          <p:nvPr/>
        </p:nvSpPr>
        <p:spPr>
          <a:xfrm>
            <a:off x="3478306" y="1719393"/>
            <a:ext cx="460188" cy="952088"/>
          </a:xfrm>
          <a:custGeom>
            <a:avLst/>
            <a:gdLst>
              <a:gd name="connsiteX0" fmla="*/ 0 w 460188"/>
              <a:gd name="connsiteY0" fmla="*/ 952088 h 952088"/>
              <a:gd name="connsiteX1" fmla="*/ 203200 w 460188"/>
              <a:gd name="connsiteY1" fmla="*/ 790723 h 952088"/>
              <a:gd name="connsiteX2" fmla="*/ 83670 w 460188"/>
              <a:gd name="connsiteY2" fmla="*/ 306629 h 952088"/>
              <a:gd name="connsiteX3" fmla="*/ 77694 w 460188"/>
              <a:gd name="connsiteY3" fmla="*/ 49641 h 952088"/>
              <a:gd name="connsiteX4" fmla="*/ 460188 w 460188"/>
              <a:gd name="connsiteY4" fmla="*/ 1829 h 95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188" h="952088">
                <a:moveTo>
                  <a:pt x="0" y="952088"/>
                </a:moveTo>
                <a:cubicBezTo>
                  <a:pt x="94627" y="925193"/>
                  <a:pt x="189255" y="898299"/>
                  <a:pt x="203200" y="790723"/>
                </a:cubicBezTo>
                <a:cubicBezTo>
                  <a:pt x="217145" y="683146"/>
                  <a:pt x="104588" y="430143"/>
                  <a:pt x="83670" y="306629"/>
                </a:cubicBezTo>
                <a:cubicBezTo>
                  <a:pt x="62752" y="183115"/>
                  <a:pt x="14941" y="100441"/>
                  <a:pt x="77694" y="49641"/>
                </a:cubicBezTo>
                <a:cubicBezTo>
                  <a:pt x="140447" y="-1159"/>
                  <a:pt x="394447" y="-3151"/>
                  <a:pt x="460188" y="1829"/>
                </a:cubicBezTo>
              </a:path>
            </a:pathLst>
          </a:custGeom>
          <a:noFill/>
          <a:ln>
            <a:solidFill>
              <a:srgbClr val="00B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73AE39-1EF5-4D87-AFB2-817B7A5BBCBF}"/>
              </a:ext>
            </a:extLst>
          </p:cNvPr>
          <p:cNvSpPr/>
          <p:nvPr/>
        </p:nvSpPr>
        <p:spPr>
          <a:xfrm>
            <a:off x="3472329" y="1946929"/>
            <a:ext cx="537883" cy="758732"/>
          </a:xfrm>
          <a:custGeom>
            <a:avLst/>
            <a:gdLst>
              <a:gd name="connsiteX0" fmla="*/ 0 w 537883"/>
              <a:gd name="connsiteY0" fmla="*/ 724553 h 758732"/>
              <a:gd name="connsiteX1" fmla="*/ 280895 w 537883"/>
              <a:gd name="connsiteY1" fmla="*/ 688695 h 758732"/>
              <a:gd name="connsiteX2" fmla="*/ 191247 w 537883"/>
              <a:gd name="connsiteY2" fmla="*/ 97024 h 758732"/>
              <a:gd name="connsiteX3" fmla="*/ 537883 w 537883"/>
              <a:gd name="connsiteY3" fmla="*/ 7377 h 75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883" h="758732">
                <a:moveTo>
                  <a:pt x="0" y="724553"/>
                </a:moveTo>
                <a:cubicBezTo>
                  <a:pt x="124510" y="758918"/>
                  <a:pt x="249021" y="793283"/>
                  <a:pt x="280895" y="688695"/>
                </a:cubicBezTo>
                <a:cubicBezTo>
                  <a:pt x="312769" y="584107"/>
                  <a:pt x="148416" y="210577"/>
                  <a:pt x="191247" y="97024"/>
                </a:cubicBezTo>
                <a:cubicBezTo>
                  <a:pt x="234078" y="-16529"/>
                  <a:pt x="385980" y="-4576"/>
                  <a:pt x="537883" y="7377"/>
                </a:cubicBezTo>
              </a:path>
            </a:pathLst>
          </a:custGeom>
          <a:noFill/>
          <a:ln>
            <a:solidFill>
              <a:srgbClr val="00B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1B75A57-826B-42F6-91CB-01A3794611E6}"/>
              </a:ext>
            </a:extLst>
          </p:cNvPr>
          <p:cNvSpPr/>
          <p:nvPr/>
        </p:nvSpPr>
        <p:spPr>
          <a:xfrm>
            <a:off x="3478306" y="2273899"/>
            <a:ext cx="669365" cy="481506"/>
          </a:xfrm>
          <a:custGeom>
            <a:avLst/>
            <a:gdLst>
              <a:gd name="connsiteX0" fmla="*/ 0 w 669365"/>
              <a:gd name="connsiteY0" fmla="*/ 397583 h 481506"/>
              <a:gd name="connsiteX1" fmla="*/ 262965 w 669365"/>
              <a:gd name="connsiteY1" fmla="*/ 481254 h 481506"/>
              <a:gd name="connsiteX2" fmla="*/ 376518 w 669365"/>
              <a:gd name="connsiteY2" fmla="*/ 373677 h 481506"/>
              <a:gd name="connsiteX3" fmla="*/ 328706 w 669365"/>
              <a:gd name="connsiteY3" fmla="*/ 62901 h 481506"/>
              <a:gd name="connsiteX4" fmla="*/ 669365 w 669365"/>
              <a:gd name="connsiteY4" fmla="*/ 9113 h 48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365" h="481506">
                <a:moveTo>
                  <a:pt x="0" y="397583"/>
                </a:moveTo>
                <a:cubicBezTo>
                  <a:pt x="100106" y="441410"/>
                  <a:pt x="200212" y="485238"/>
                  <a:pt x="262965" y="481254"/>
                </a:cubicBezTo>
                <a:cubicBezTo>
                  <a:pt x="325718" y="477270"/>
                  <a:pt x="365561" y="443402"/>
                  <a:pt x="376518" y="373677"/>
                </a:cubicBezTo>
                <a:cubicBezTo>
                  <a:pt x="387475" y="303952"/>
                  <a:pt x="279898" y="123662"/>
                  <a:pt x="328706" y="62901"/>
                </a:cubicBezTo>
                <a:cubicBezTo>
                  <a:pt x="377514" y="2140"/>
                  <a:pt x="612589" y="-11805"/>
                  <a:pt x="669365" y="9113"/>
                </a:cubicBezTo>
              </a:path>
            </a:pathLst>
          </a:custGeom>
          <a:noFill/>
          <a:ln>
            <a:solidFill>
              <a:srgbClr val="00B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2FCC58E-3D4D-4C8B-8A99-4E60ECDA5FFE}"/>
              </a:ext>
            </a:extLst>
          </p:cNvPr>
          <p:cNvSpPr/>
          <p:nvPr/>
        </p:nvSpPr>
        <p:spPr>
          <a:xfrm>
            <a:off x="3484282" y="2590781"/>
            <a:ext cx="693271" cy="206570"/>
          </a:xfrm>
          <a:custGeom>
            <a:avLst/>
            <a:gdLst>
              <a:gd name="connsiteX0" fmla="*/ 0 w 693271"/>
              <a:gd name="connsiteY0" fmla="*/ 74725 h 206570"/>
              <a:gd name="connsiteX1" fmla="*/ 400424 w 693271"/>
              <a:gd name="connsiteY1" fmla="*/ 206207 h 206570"/>
              <a:gd name="connsiteX2" fmla="*/ 478118 w 693271"/>
              <a:gd name="connsiteY2" fmla="*/ 38866 h 206570"/>
              <a:gd name="connsiteX3" fmla="*/ 693271 w 693271"/>
              <a:gd name="connsiteY3" fmla="*/ 8984 h 20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271" h="206570">
                <a:moveTo>
                  <a:pt x="0" y="74725"/>
                </a:moveTo>
                <a:cubicBezTo>
                  <a:pt x="160369" y="143454"/>
                  <a:pt x="320738" y="212184"/>
                  <a:pt x="400424" y="206207"/>
                </a:cubicBezTo>
                <a:cubicBezTo>
                  <a:pt x="480110" y="200230"/>
                  <a:pt x="429310" y="71736"/>
                  <a:pt x="478118" y="38866"/>
                </a:cubicBezTo>
                <a:cubicBezTo>
                  <a:pt x="526926" y="5996"/>
                  <a:pt x="666377" y="-11934"/>
                  <a:pt x="693271" y="8984"/>
                </a:cubicBezTo>
              </a:path>
            </a:pathLst>
          </a:custGeom>
          <a:noFill/>
          <a:ln>
            <a:solidFill>
              <a:srgbClr val="00B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CDB9948-94CE-4714-974B-E17AA2F0FD0C}"/>
              </a:ext>
            </a:extLst>
          </p:cNvPr>
          <p:cNvSpPr/>
          <p:nvPr/>
        </p:nvSpPr>
        <p:spPr>
          <a:xfrm>
            <a:off x="3484282" y="2671482"/>
            <a:ext cx="627530" cy="271644"/>
          </a:xfrm>
          <a:custGeom>
            <a:avLst/>
            <a:gdLst>
              <a:gd name="connsiteX0" fmla="*/ 0 w 627530"/>
              <a:gd name="connsiteY0" fmla="*/ 0 h 271644"/>
              <a:gd name="connsiteX1" fmla="*/ 328706 w 627530"/>
              <a:gd name="connsiteY1" fmla="*/ 233083 h 271644"/>
              <a:gd name="connsiteX2" fmla="*/ 627530 w 627530"/>
              <a:gd name="connsiteY2" fmla="*/ 268942 h 27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530" h="271644">
                <a:moveTo>
                  <a:pt x="0" y="0"/>
                </a:moveTo>
                <a:cubicBezTo>
                  <a:pt x="112059" y="94129"/>
                  <a:pt x="224118" y="188259"/>
                  <a:pt x="328706" y="233083"/>
                </a:cubicBezTo>
                <a:cubicBezTo>
                  <a:pt x="433294" y="277907"/>
                  <a:pt x="530412" y="273424"/>
                  <a:pt x="627530" y="268942"/>
                </a:cubicBezTo>
              </a:path>
            </a:pathLst>
          </a:custGeom>
          <a:noFill/>
          <a:ln>
            <a:solidFill>
              <a:srgbClr val="00B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9EF13EC-B1FC-4D5B-B341-B6093F5183EB}"/>
              </a:ext>
            </a:extLst>
          </p:cNvPr>
          <p:cNvSpPr/>
          <p:nvPr/>
        </p:nvSpPr>
        <p:spPr>
          <a:xfrm>
            <a:off x="3484282" y="2683435"/>
            <a:ext cx="543859" cy="679820"/>
          </a:xfrm>
          <a:custGeom>
            <a:avLst/>
            <a:gdLst>
              <a:gd name="connsiteX0" fmla="*/ 0 w 543859"/>
              <a:gd name="connsiteY0" fmla="*/ 0 h 679820"/>
              <a:gd name="connsiteX1" fmla="*/ 233083 w 543859"/>
              <a:gd name="connsiteY1" fmla="*/ 579718 h 679820"/>
              <a:gd name="connsiteX2" fmla="*/ 543859 w 543859"/>
              <a:gd name="connsiteY2" fmla="*/ 675341 h 67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859" h="679820">
                <a:moveTo>
                  <a:pt x="0" y="0"/>
                </a:moveTo>
                <a:cubicBezTo>
                  <a:pt x="71220" y="233580"/>
                  <a:pt x="142440" y="467161"/>
                  <a:pt x="233083" y="579718"/>
                </a:cubicBezTo>
                <a:cubicBezTo>
                  <a:pt x="323726" y="692275"/>
                  <a:pt x="433792" y="683808"/>
                  <a:pt x="543859" y="675341"/>
                </a:cubicBezTo>
              </a:path>
            </a:pathLst>
          </a:custGeom>
          <a:noFill/>
          <a:ln>
            <a:solidFill>
              <a:srgbClr val="00BC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49D82E-0D18-4E37-B596-B0A167BE3FD8}"/>
              </a:ext>
            </a:extLst>
          </p:cNvPr>
          <p:cNvGrpSpPr/>
          <p:nvPr/>
        </p:nvGrpSpPr>
        <p:grpSpPr>
          <a:xfrm>
            <a:off x="5500123" y="1219200"/>
            <a:ext cx="6609701" cy="4090701"/>
            <a:chOff x="5500123" y="1219200"/>
            <a:chExt cx="6609701" cy="40907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EE3A15-126B-427F-B29F-3D69466AC506}"/>
                </a:ext>
              </a:extLst>
            </p:cNvPr>
            <p:cNvSpPr/>
            <p:nvPr/>
          </p:nvSpPr>
          <p:spPr>
            <a:xfrm>
              <a:off x="5500123" y="1603450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0F690C-106F-4E62-B61C-B8B6C876EF1A}"/>
                </a:ext>
              </a:extLst>
            </p:cNvPr>
            <p:cNvSpPr/>
            <p:nvPr/>
          </p:nvSpPr>
          <p:spPr>
            <a:xfrm>
              <a:off x="6041828" y="194652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61563E-A6FF-45C5-9B0A-B8389D1D4BDD}"/>
                </a:ext>
              </a:extLst>
            </p:cNvPr>
            <p:cNvSpPr/>
            <p:nvPr/>
          </p:nvSpPr>
          <p:spPr>
            <a:xfrm>
              <a:off x="6587868" y="228380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6498C7-CBDB-4DE5-9387-1DE3A12EC158}"/>
                </a:ext>
              </a:extLst>
            </p:cNvPr>
            <p:cNvSpPr/>
            <p:nvPr/>
          </p:nvSpPr>
          <p:spPr>
            <a:xfrm>
              <a:off x="8213709" y="3303327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C22445-ED8D-4291-AEF7-591ABEF041CD}"/>
                </a:ext>
              </a:extLst>
            </p:cNvPr>
            <p:cNvSpPr/>
            <p:nvPr/>
          </p:nvSpPr>
          <p:spPr>
            <a:xfrm>
              <a:off x="8747472" y="3637354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F0DB79-6168-4E21-AF73-35D5DE1A2F32}"/>
                </a:ext>
              </a:extLst>
            </p:cNvPr>
            <p:cNvSpPr/>
            <p:nvPr/>
          </p:nvSpPr>
          <p:spPr>
            <a:xfrm>
              <a:off x="9294955" y="39746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627286F-B5E4-4526-B8DD-026A7A3BF0BE}"/>
                </a:ext>
              </a:extLst>
            </p:cNvPr>
            <p:cNvSpPr/>
            <p:nvPr/>
          </p:nvSpPr>
          <p:spPr>
            <a:xfrm>
              <a:off x="9832329" y="4314823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47CE2F6-3974-4ADD-A06B-A041DD179217}"/>
                </a:ext>
              </a:extLst>
            </p:cNvPr>
            <p:cNvSpPr/>
            <p:nvPr/>
          </p:nvSpPr>
          <p:spPr>
            <a:xfrm>
              <a:off x="10382700" y="4654316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C28805-3A31-4FFB-A65C-EDA0B02D7710}"/>
                </a:ext>
              </a:extLst>
            </p:cNvPr>
            <p:cNvSpPr/>
            <p:nvPr/>
          </p:nvSpPr>
          <p:spPr>
            <a:xfrm>
              <a:off x="10930186" y="49880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39C131-E46E-4820-9538-AA50F7E05A8B}"/>
                </a:ext>
              </a:extLst>
            </p:cNvPr>
            <p:cNvSpPr/>
            <p:nvPr/>
          </p:nvSpPr>
          <p:spPr>
            <a:xfrm>
              <a:off x="7672001" y="2958101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3D8E85A-B629-4713-8FB0-11217B878538}"/>
                </a:ext>
              </a:extLst>
            </p:cNvPr>
            <p:cNvSpPr/>
            <p:nvPr/>
          </p:nvSpPr>
          <p:spPr>
            <a:xfrm>
              <a:off x="7120908" y="2621835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2ED689-BFBA-4EEA-A207-A9065E3F44CD}"/>
                </a:ext>
              </a:extLst>
            </p:cNvPr>
            <p:cNvSpPr/>
            <p:nvPr/>
          </p:nvSpPr>
          <p:spPr>
            <a:xfrm>
              <a:off x="5506098" y="1219200"/>
              <a:ext cx="660372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7D8A123-F88B-4E7D-8308-960F6EB9D4EA}"/>
                </a:ext>
              </a:extLst>
            </p:cNvPr>
            <p:cNvSpPr/>
            <p:nvPr/>
          </p:nvSpPr>
          <p:spPr>
            <a:xfrm>
              <a:off x="6041984" y="1558979"/>
              <a:ext cx="6012557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0A53FA-C67D-4F3D-A3B3-DC9EC777D3F9}"/>
                </a:ext>
              </a:extLst>
            </p:cNvPr>
            <p:cNvSpPr/>
            <p:nvPr/>
          </p:nvSpPr>
          <p:spPr>
            <a:xfrm>
              <a:off x="6583690" y="1884786"/>
              <a:ext cx="547085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799ADE5-1F23-434E-8AF1-82BA77EC2A84}"/>
                </a:ext>
              </a:extLst>
            </p:cNvPr>
            <p:cNvSpPr/>
            <p:nvPr/>
          </p:nvSpPr>
          <p:spPr>
            <a:xfrm>
              <a:off x="7130531" y="2234400"/>
              <a:ext cx="49458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CA721D7-1D82-4E5B-A116-AAC925EC0CED}"/>
                </a:ext>
              </a:extLst>
            </p:cNvPr>
            <p:cNvSpPr/>
            <p:nvPr/>
          </p:nvSpPr>
          <p:spPr>
            <a:xfrm>
              <a:off x="7672001" y="2565294"/>
              <a:ext cx="440436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1FE96E-F592-4DC5-8C1D-4FCF78552679}"/>
                </a:ext>
              </a:extLst>
            </p:cNvPr>
            <p:cNvSpPr/>
            <p:nvPr/>
          </p:nvSpPr>
          <p:spPr>
            <a:xfrm>
              <a:off x="8216970" y="2909367"/>
              <a:ext cx="382561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2C8FA-7F68-4FB3-BF3A-E1E8F6076B18}"/>
                </a:ext>
              </a:extLst>
            </p:cNvPr>
            <p:cNvSpPr/>
            <p:nvPr/>
          </p:nvSpPr>
          <p:spPr>
            <a:xfrm>
              <a:off x="8756112" y="3242026"/>
              <a:ext cx="335371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5499CF-EDB0-4898-9B24-F9CFD77E99BE}"/>
                </a:ext>
              </a:extLst>
            </p:cNvPr>
            <p:cNvSpPr/>
            <p:nvPr/>
          </p:nvSpPr>
          <p:spPr>
            <a:xfrm>
              <a:off x="9302257" y="3585304"/>
              <a:ext cx="2746308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34F6642-E7BA-41FF-8E46-56514167DC3F}"/>
                </a:ext>
              </a:extLst>
            </p:cNvPr>
            <p:cNvSpPr/>
            <p:nvPr/>
          </p:nvSpPr>
          <p:spPr>
            <a:xfrm>
              <a:off x="9837788" y="3925162"/>
              <a:ext cx="22720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F58E2E4-985D-4748-890C-03FADB0116BE}"/>
                </a:ext>
              </a:extLst>
            </p:cNvPr>
            <p:cNvSpPr/>
            <p:nvPr/>
          </p:nvSpPr>
          <p:spPr>
            <a:xfrm>
              <a:off x="10378144" y="4262273"/>
              <a:ext cx="173167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91B5B0B-7BF9-493C-B5E1-2996C51CB4DC}"/>
                </a:ext>
              </a:extLst>
            </p:cNvPr>
            <p:cNvSpPr/>
            <p:nvPr/>
          </p:nvSpPr>
          <p:spPr>
            <a:xfrm>
              <a:off x="10924990" y="4593965"/>
              <a:ext cx="1184834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F6B325-2523-45D9-A0AB-C24C20067ACF}"/>
                </a:ext>
              </a:extLst>
            </p:cNvPr>
            <p:cNvSpPr/>
            <p:nvPr/>
          </p:nvSpPr>
          <p:spPr>
            <a:xfrm>
              <a:off x="11471833" y="4943579"/>
              <a:ext cx="637990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2A001B-166D-4EE1-9BB4-0184FCDD026E}"/>
              </a:ext>
            </a:extLst>
          </p:cNvPr>
          <p:cNvCxnSpPr/>
          <p:nvPr/>
        </p:nvCxnSpPr>
        <p:spPr>
          <a:xfrm>
            <a:off x="5552141" y="6215533"/>
            <a:ext cx="3181606" cy="0"/>
          </a:xfrm>
          <a:prstGeom prst="line">
            <a:avLst/>
          </a:prstGeom>
          <a:ln w="38100">
            <a:solidFill>
              <a:srgbClr val="0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CEF1DA-580A-4B9E-A4C5-F83DD16C88FC}"/>
              </a:ext>
            </a:extLst>
          </p:cNvPr>
          <p:cNvSpPr txBox="1"/>
          <p:nvPr/>
        </p:nvSpPr>
        <p:spPr>
          <a:xfrm>
            <a:off x="219324" y="1154073"/>
            <a:ext cx="269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Each plot contains 17,966 spacecraft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8CE2EBC-21AE-41B0-AA88-1A253328880B}"/>
              </a:ext>
            </a:extLst>
          </p:cNvPr>
          <p:cNvSpPr/>
          <p:nvPr/>
        </p:nvSpPr>
        <p:spPr>
          <a:xfrm>
            <a:off x="5500123" y="1928737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BF4197-8C27-4663-87FD-A5C122F558EF}"/>
              </a:ext>
            </a:extLst>
          </p:cNvPr>
          <p:cNvSpPr/>
          <p:nvPr/>
        </p:nvSpPr>
        <p:spPr>
          <a:xfrm>
            <a:off x="5497135" y="3282400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4F07013-E9F1-4695-918A-F8B2504CE235}"/>
              </a:ext>
            </a:extLst>
          </p:cNvPr>
          <p:cNvSpPr/>
          <p:nvPr/>
        </p:nvSpPr>
        <p:spPr>
          <a:xfrm>
            <a:off x="6034944" y="5326752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58299A6-D3C0-4BC5-91D7-DFDB9A6C3D4D}"/>
              </a:ext>
            </a:extLst>
          </p:cNvPr>
          <p:cNvSpPr/>
          <p:nvPr/>
        </p:nvSpPr>
        <p:spPr>
          <a:xfrm>
            <a:off x="5506037" y="4642449"/>
            <a:ext cx="519881" cy="329813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8A3D89-F6B5-4E4F-8E7A-AD51044C1DD4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722D54-C15E-4204-A1A5-E0F8DF0FDAE0}"/>
              </a:ext>
            </a:extLst>
          </p:cNvPr>
          <p:cNvSpPr txBox="1"/>
          <p:nvPr/>
        </p:nvSpPr>
        <p:spPr>
          <a:xfrm>
            <a:off x="6135266" y="1168636"/>
            <a:ext cx="4455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Along Diagonal: Kernel Density Estimates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(Probability Density Functions)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B4F7E-27CF-4D1B-8853-D1A8F226546C}"/>
              </a:ext>
            </a:extLst>
          </p:cNvPr>
          <p:cNvSpPr/>
          <p:nvPr/>
        </p:nvSpPr>
        <p:spPr>
          <a:xfrm>
            <a:off x="10781875" y="1342872"/>
            <a:ext cx="472527" cy="246553"/>
          </a:xfrm>
          <a:prstGeom prst="rect">
            <a:avLst/>
          </a:prstGeom>
          <a:solidFill>
            <a:srgbClr val="FBCE2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7C0C44-A4A2-4D98-B659-49A3D317CDFB}"/>
              </a:ext>
            </a:extLst>
          </p:cNvPr>
          <p:cNvSpPr/>
          <p:nvPr/>
        </p:nvSpPr>
        <p:spPr>
          <a:xfrm>
            <a:off x="10781874" y="2327625"/>
            <a:ext cx="472528" cy="246554"/>
          </a:xfrm>
          <a:prstGeom prst="rect">
            <a:avLst/>
          </a:prstGeom>
          <a:solidFill>
            <a:srgbClr val="569BBE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66B9ED-7B88-45B3-A5D0-A9F0B097F695}"/>
              </a:ext>
            </a:extLst>
          </p:cNvPr>
          <p:cNvSpPr txBox="1"/>
          <p:nvPr/>
        </p:nvSpPr>
        <p:spPr>
          <a:xfrm>
            <a:off x="8130935" y="2122357"/>
            <a:ext cx="271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Joint Probability Density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 Function Used</a:t>
            </a:r>
          </a:p>
        </p:txBody>
      </p:sp>
    </p:spTree>
    <p:extLst>
      <p:ext uri="{BB962C8B-B14F-4D97-AF65-F5344CB8AC3E}">
        <p14:creationId xmlns:p14="http://schemas.microsoft.com/office/powerpoint/2010/main" val="59114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Colors</a:t>
            </a:r>
          </a:p>
        </p:txBody>
      </p:sp>
      <p:pic>
        <p:nvPicPr>
          <p:cNvPr id="5" name="Picture 4" descr="A building next to a window&#10;&#10;Description automatically generated">
            <a:extLst>
              <a:ext uri="{FF2B5EF4-FFF2-40B4-BE49-F238E27FC236}">
                <a16:creationId xmlns:a16="http://schemas.microsoft.com/office/drawing/2014/main" id="{D2A1F921-8108-4C67-9A53-01CDAF6F60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2" r="9068" b="1541"/>
          <a:stretch/>
        </p:blipFill>
        <p:spPr>
          <a:xfrm>
            <a:off x="3672840" y="1159901"/>
            <a:ext cx="8435309" cy="52151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B97E9C-A762-4852-A005-C2A1D24DD915}"/>
              </a:ext>
            </a:extLst>
          </p:cNvPr>
          <p:cNvGrpSpPr/>
          <p:nvPr/>
        </p:nvGrpSpPr>
        <p:grpSpPr>
          <a:xfrm>
            <a:off x="5394960" y="1234440"/>
            <a:ext cx="6743669" cy="4016162"/>
            <a:chOff x="5500123" y="1219200"/>
            <a:chExt cx="6609701" cy="40907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FB4D90-E9B7-4018-B2EC-BA53D7D26FB2}"/>
                </a:ext>
              </a:extLst>
            </p:cNvPr>
            <p:cNvSpPr/>
            <p:nvPr/>
          </p:nvSpPr>
          <p:spPr>
            <a:xfrm>
              <a:off x="5500123" y="1603450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6E2713-9FC1-4494-8035-0C8130681D51}"/>
                </a:ext>
              </a:extLst>
            </p:cNvPr>
            <p:cNvSpPr/>
            <p:nvPr/>
          </p:nvSpPr>
          <p:spPr>
            <a:xfrm>
              <a:off x="6041828" y="194652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024762-617C-425E-B4A4-3DF1F64276B1}"/>
                </a:ext>
              </a:extLst>
            </p:cNvPr>
            <p:cNvSpPr/>
            <p:nvPr/>
          </p:nvSpPr>
          <p:spPr>
            <a:xfrm>
              <a:off x="6587868" y="2283809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A71DAF-9527-49E2-8A8D-C16B85816B91}"/>
                </a:ext>
              </a:extLst>
            </p:cNvPr>
            <p:cNvSpPr/>
            <p:nvPr/>
          </p:nvSpPr>
          <p:spPr>
            <a:xfrm>
              <a:off x="8213709" y="3303327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5FECEAE-1690-4159-96E7-54B155A1F428}"/>
                </a:ext>
              </a:extLst>
            </p:cNvPr>
            <p:cNvSpPr/>
            <p:nvPr/>
          </p:nvSpPr>
          <p:spPr>
            <a:xfrm>
              <a:off x="8747472" y="3637354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EC4459-71D5-4E86-904E-EAC577C03D61}"/>
                </a:ext>
              </a:extLst>
            </p:cNvPr>
            <p:cNvSpPr/>
            <p:nvPr/>
          </p:nvSpPr>
          <p:spPr>
            <a:xfrm>
              <a:off x="9294955" y="39746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1D878F-F720-4AE8-9E29-2C5CC40B88B4}"/>
                </a:ext>
              </a:extLst>
            </p:cNvPr>
            <p:cNvSpPr/>
            <p:nvPr/>
          </p:nvSpPr>
          <p:spPr>
            <a:xfrm>
              <a:off x="9832329" y="4314823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531D55-67C3-4D39-A9C4-E06702706591}"/>
                </a:ext>
              </a:extLst>
            </p:cNvPr>
            <p:cNvSpPr/>
            <p:nvPr/>
          </p:nvSpPr>
          <p:spPr>
            <a:xfrm>
              <a:off x="10382700" y="4654316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519404-806E-4F66-8E60-39FC2D3F31E5}"/>
                </a:ext>
              </a:extLst>
            </p:cNvPr>
            <p:cNvSpPr/>
            <p:nvPr/>
          </p:nvSpPr>
          <p:spPr>
            <a:xfrm>
              <a:off x="10930186" y="4988008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4A86B4-AE0B-43CE-ABF8-1E651BDEA3F9}"/>
                </a:ext>
              </a:extLst>
            </p:cNvPr>
            <p:cNvSpPr/>
            <p:nvPr/>
          </p:nvSpPr>
          <p:spPr>
            <a:xfrm>
              <a:off x="7672001" y="2958101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91A354-B906-42CD-A608-AB5E533055AB}"/>
                </a:ext>
              </a:extLst>
            </p:cNvPr>
            <p:cNvSpPr/>
            <p:nvPr/>
          </p:nvSpPr>
          <p:spPr>
            <a:xfrm>
              <a:off x="7120908" y="2621835"/>
              <a:ext cx="520038" cy="312022"/>
            </a:xfrm>
            <a:prstGeom prst="rect">
              <a:avLst/>
            </a:prstGeom>
            <a:solidFill>
              <a:srgbClr val="FBCE2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201887-3E7A-4C47-8D22-7FAAE7BD46C3}"/>
                </a:ext>
              </a:extLst>
            </p:cNvPr>
            <p:cNvSpPr/>
            <p:nvPr/>
          </p:nvSpPr>
          <p:spPr>
            <a:xfrm>
              <a:off x="5506098" y="1219200"/>
              <a:ext cx="660372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B8540F9-3A14-4D2E-952C-0D1DDF5C53A8}"/>
                </a:ext>
              </a:extLst>
            </p:cNvPr>
            <p:cNvSpPr/>
            <p:nvPr/>
          </p:nvSpPr>
          <p:spPr>
            <a:xfrm>
              <a:off x="6041984" y="1558979"/>
              <a:ext cx="6012557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31442A0-33B7-43F9-8868-F0C0401C71B7}"/>
                </a:ext>
              </a:extLst>
            </p:cNvPr>
            <p:cNvSpPr/>
            <p:nvPr/>
          </p:nvSpPr>
          <p:spPr>
            <a:xfrm>
              <a:off x="6583690" y="1884786"/>
              <a:ext cx="547085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52E421-68B6-4DCB-8C35-4A7791DCA3C6}"/>
                </a:ext>
              </a:extLst>
            </p:cNvPr>
            <p:cNvSpPr/>
            <p:nvPr/>
          </p:nvSpPr>
          <p:spPr>
            <a:xfrm>
              <a:off x="7130531" y="2234400"/>
              <a:ext cx="49458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6B830F-115B-4686-897B-ECEC24C27250}"/>
                </a:ext>
              </a:extLst>
            </p:cNvPr>
            <p:cNvSpPr/>
            <p:nvPr/>
          </p:nvSpPr>
          <p:spPr>
            <a:xfrm>
              <a:off x="7672001" y="2565294"/>
              <a:ext cx="440436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362B76-654E-47D2-8050-7EDA0ACE92BB}"/>
                </a:ext>
              </a:extLst>
            </p:cNvPr>
            <p:cNvSpPr/>
            <p:nvPr/>
          </p:nvSpPr>
          <p:spPr>
            <a:xfrm>
              <a:off x="8216970" y="2909367"/>
              <a:ext cx="382561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4B40CC-0CB3-4F04-8ADC-59DF9B8DCBEC}"/>
                </a:ext>
              </a:extLst>
            </p:cNvPr>
            <p:cNvSpPr/>
            <p:nvPr/>
          </p:nvSpPr>
          <p:spPr>
            <a:xfrm>
              <a:off x="8756112" y="3242026"/>
              <a:ext cx="3353712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AC69F7-5F3F-4F96-8E62-832F3CEC1FF0}"/>
                </a:ext>
              </a:extLst>
            </p:cNvPr>
            <p:cNvSpPr/>
            <p:nvPr/>
          </p:nvSpPr>
          <p:spPr>
            <a:xfrm>
              <a:off x="9302257" y="3585304"/>
              <a:ext cx="2746308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2AB8DE-A19F-4A2A-8FFF-BC3B6549B051}"/>
                </a:ext>
              </a:extLst>
            </p:cNvPr>
            <p:cNvSpPr/>
            <p:nvPr/>
          </p:nvSpPr>
          <p:spPr>
            <a:xfrm>
              <a:off x="9837788" y="3925162"/>
              <a:ext cx="2272035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D0FE449-A36A-4A7F-9DE6-1BDFE38B1CDD}"/>
                </a:ext>
              </a:extLst>
            </p:cNvPr>
            <p:cNvSpPr/>
            <p:nvPr/>
          </p:nvSpPr>
          <p:spPr>
            <a:xfrm>
              <a:off x="10378144" y="4262273"/>
              <a:ext cx="1731679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E137803-DD5C-41A3-92BD-ED96B3B74DF3}"/>
                </a:ext>
              </a:extLst>
            </p:cNvPr>
            <p:cNvSpPr/>
            <p:nvPr/>
          </p:nvSpPr>
          <p:spPr>
            <a:xfrm>
              <a:off x="10924990" y="4593965"/>
              <a:ext cx="1184834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134CC2-D967-46CE-9E3B-3354B0D5714A}"/>
                </a:ext>
              </a:extLst>
            </p:cNvPr>
            <p:cNvSpPr/>
            <p:nvPr/>
          </p:nvSpPr>
          <p:spPr>
            <a:xfrm>
              <a:off x="11471833" y="4943579"/>
              <a:ext cx="637990" cy="366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91DC34E-EF5C-486C-9863-708C9D1E363B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7E796B-A37E-4502-A0EE-E5DA3E036D2C}"/>
              </a:ext>
            </a:extLst>
          </p:cNvPr>
          <p:cNvSpPr/>
          <p:nvPr/>
        </p:nvSpPr>
        <p:spPr>
          <a:xfrm>
            <a:off x="4861899" y="1278426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C93B5F-F0FE-4259-B8CE-62EECC142E95}"/>
              </a:ext>
            </a:extLst>
          </p:cNvPr>
          <p:cNvSpPr/>
          <p:nvPr/>
        </p:nvSpPr>
        <p:spPr>
          <a:xfrm>
            <a:off x="11481950" y="5268208"/>
            <a:ext cx="520038" cy="312022"/>
          </a:xfrm>
          <a:prstGeom prst="rect">
            <a:avLst/>
          </a:prstGeom>
          <a:solidFill>
            <a:srgbClr val="FBCE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1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Simulating Spacecraft KOE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7F67C8-2341-4B5D-B5CD-88B792FB07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35"/>
          <a:stretch/>
        </p:blipFill>
        <p:spPr>
          <a:xfrm>
            <a:off x="7448550" y="1185498"/>
            <a:ext cx="4579620" cy="5103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E95EA9-24F1-40C2-91A2-6CD89770A81C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FF9A7-6A78-42ED-8F94-5D0A5FDCFECB}"/>
              </a:ext>
            </a:extLst>
          </p:cNvPr>
          <p:cNvGrpSpPr/>
          <p:nvPr/>
        </p:nvGrpSpPr>
        <p:grpSpPr>
          <a:xfrm>
            <a:off x="2867406" y="3613056"/>
            <a:ext cx="4581144" cy="2768412"/>
            <a:chOff x="2867406" y="3613056"/>
            <a:chExt cx="4581144" cy="2768412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22910C5-1A6F-408D-8725-7991B28FB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590"/>
            <a:stretch/>
          </p:blipFill>
          <p:spPr>
            <a:xfrm>
              <a:off x="2867406" y="3613056"/>
              <a:ext cx="4581144" cy="260346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55C0C27-DEB1-4C8E-84F2-9B1D5020B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71"/>
            <a:stretch/>
          </p:blipFill>
          <p:spPr>
            <a:xfrm>
              <a:off x="2867406" y="3874875"/>
              <a:ext cx="4581144" cy="2506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33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Simulating Spacecraft KOE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56B40-0C7C-47FB-81DA-9B569B3E8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4872" b="2727"/>
          <a:stretch/>
        </p:blipFill>
        <p:spPr>
          <a:xfrm>
            <a:off x="2856411" y="1183708"/>
            <a:ext cx="9172311" cy="516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7AF40-3F92-467F-BBEF-CC5445B3B8A2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308989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Colors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0028F516-CDC7-4637-AE49-EDD642994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"/>
          <a:stretch/>
        </p:blipFill>
        <p:spPr>
          <a:xfrm>
            <a:off x="1798319" y="1409699"/>
            <a:ext cx="8389629" cy="4785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34616-8DBE-4C90-9007-A177380CF76E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202529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2639616" y="0"/>
            <a:ext cx="6912768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Colors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24000"/>
            <a:ext cx="8286750" cy="4468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15811-7F50-46EE-B8BE-3A63C6336DE9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43995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stro Guidance Title"/>
          <p:cNvSpPr txBox="1"/>
          <p:nvPr/>
        </p:nvSpPr>
        <p:spPr>
          <a:xfrm>
            <a:off x="2286000" y="304800"/>
            <a:ext cx="652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itchFamily="34" charset="0"/>
                <a:cs typeface="Arial" pitchFamily="34" charset="0"/>
              </a:rPr>
              <a:t>Distribution Statement</a:t>
            </a:r>
          </a:p>
        </p:txBody>
      </p:sp>
      <p:sp>
        <p:nvSpPr>
          <p:cNvPr id="3" name="Distribution Introduction"/>
          <p:cNvSpPr txBox="1"/>
          <p:nvPr/>
        </p:nvSpPr>
        <p:spPr>
          <a:xfrm>
            <a:off x="1676400" y="3581400"/>
            <a:ext cx="876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A distribution statement has been included on the slide Master and must not be removed.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2C15F-94C8-4DF3-814D-8A5C2E5BA203}"/>
              </a:ext>
            </a:extLst>
          </p:cNvPr>
          <p:cNvSpPr txBox="1"/>
          <p:nvPr/>
        </p:nvSpPr>
        <p:spPr>
          <a:xfrm>
            <a:off x="438391" y="6281196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Presenter: Dean Keithly</a:t>
            </a:r>
          </a:p>
        </p:txBody>
      </p:sp>
    </p:spTree>
    <p:extLst>
      <p:ext uri="{BB962C8B-B14F-4D97-AF65-F5344CB8AC3E}">
        <p14:creationId xmlns:p14="http://schemas.microsoft.com/office/powerpoint/2010/main" val="561830536"/>
      </p:ext>
    </p:extLst>
  </p:cSld>
  <p:clrMapOvr>
    <a:masterClrMapping/>
  </p:clrMapOvr>
</p:sld>
</file>

<file path=ppt/theme/theme1.xml><?xml version="1.0" encoding="utf-8"?>
<a:theme xmlns:a="http://schemas.openxmlformats.org/drawingml/2006/main" name="AFRL Briefing Template 9FEB1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4837BBB9FEA242A9838B7F87CE7C1D" ma:contentTypeVersion="2" ma:contentTypeDescription="Create a new document." ma:contentTypeScope="" ma:versionID="370e838bfc552f35d607f017a6d1863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21F211EA-0F63-4848-8308-CD36D5DA1A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565FAF-FB13-4806-9CDA-99D08956CC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997F2F-0988-49FF-9204-870220208138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2113</TotalTime>
  <Words>455</Words>
  <Application>Microsoft Office PowerPoint</Application>
  <PresentationFormat>Widescreen</PresentationFormat>
  <Paragraphs>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Times New Roman</vt:lpstr>
      <vt:lpstr>AFRL Briefing Template 9FEB11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</vt:vector>
  </TitlesOfParts>
  <Company>U.S. Air Force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AFRL Briefing Template 2015 (Aspect Ratio 4x3)</dc:title>
  <dc:creator>jenkinm2</dc:creator>
  <cp:lastModifiedBy>Dean Keithly</cp:lastModifiedBy>
  <cp:revision>108</cp:revision>
  <cp:lastPrinted>2018-01-24T16:53:39Z</cp:lastPrinted>
  <dcterms:created xsi:type="dcterms:W3CDTF">2011-02-10T15:04:44Z</dcterms:created>
  <dcterms:modified xsi:type="dcterms:W3CDTF">2019-07-19T06:20:51Z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0x010100A04837BBB9FEA242A9838B7F87CE7C1D</vt:lpwstr>
  </property>
  <property fmtid="{D5CDD505-2E9C-101B-9397-08002B2CF9AE}" pid="3" name="TemplateUrl">
    <vt:lpwstr/>
  </property>
  <property fmtid="{D5CDD505-2E9C-101B-9397-08002B2CF9AE}" pid="4" name="Order">
    <vt:r8>120200</vt:r8>
  </property>
  <property fmtid="{D5CDD505-2E9C-101B-9397-08002B2CF9AE}" pid="5" name="URL">
    <vt:lpwstr/>
  </property>
  <property fmtid="{D5CDD505-2E9C-101B-9397-08002B2CF9AE}" pid="6" name="xd_ProgID">
    <vt:lpwstr/>
  </property>
</Properties>
</file>